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20"/>
  </p:notesMasterIdLst>
  <p:sldIdLst>
    <p:sldId id="256" r:id="rId2"/>
    <p:sldId id="272" r:id="rId3"/>
    <p:sldId id="271" r:id="rId4"/>
    <p:sldId id="262" r:id="rId5"/>
    <p:sldId id="269" r:id="rId6"/>
    <p:sldId id="267" r:id="rId7"/>
    <p:sldId id="263" r:id="rId8"/>
    <p:sldId id="257" r:id="rId9"/>
    <p:sldId id="260" r:id="rId10"/>
    <p:sldId id="261" r:id="rId11"/>
    <p:sldId id="258" r:id="rId12"/>
    <p:sldId id="259" r:id="rId13"/>
    <p:sldId id="265" r:id="rId14"/>
    <p:sldId id="266" r:id="rId15"/>
    <p:sldId id="268" r:id="rId16"/>
    <p:sldId id="264" r:id="rId17"/>
    <p:sldId id="270" r:id="rId18"/>
    <p:sldId id="273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22"/>
    <p:restoredTop sz="95714"/>
  </p:normalViewPr>
  <p:slideViewPr>
    <p:cSldViewPr snapToGrid="0" snapToObjects="1">
      <p:cViewPr varScale="1">
        <p:scale>
          <a:sx n="98" d="100"/>
          <a:sy n="98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F35B0-A096-AE4B-8D83-2BBD347D3FEB}" type="datetimeFigureOut">
              <a:rPr lang="en-NL" smtClean="0"/>
              <a:t>11/04/2022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1AF85E-9353-C24A-AD62-B003E6BCDBAF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1474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Recap of the research aims, Question and the Research Subobjective to put the discusion in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5935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NL" dirty="0"/>
              <a:t>n this case we see that the original map is different from the dowloaded shape files from PUP.</a:t>
            </a:r>
          </a:p>
          <a:p>
            <a:r>
              <a:rPr lang="en-US" dirty="0"/>
              <a:t>I</a:t>
            </a:r>
            <a:r>
              <a:rPr lang="en-NL" dirty="0"/>
              <a:t>t leaves out other Z</a:t>
            </a:r>
            <a:r>
              <a:rPr lang="en-US" dirty="0"/>
              <a:t>o</a:t>
            </a:r>
            <a:r>
              <a:rPr lang="en-NL" dirty="0"/>
              <a:t>nes but highlights the buffer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01737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Here seems the OSM, WHL seem accurate.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4652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The shape of the UNESCO PDF seems very summarrised in the polygon of the PUP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971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Interesting representation almost accurate but no quiet. As observed the WHL is off, the Core zones is almost accurate with the OSM but shows some clear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1977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Core Zones organised in their UNESCO region</a:t>
            </a:r>
          </a:p>
          <a:p>
            <a:r>
              <a:rPr lang="en-NL" dirty="0"/>
              <a:t>Not all properties as some of the properties do not exist on WDPA and PUP</a:t>
            </a:r>
          </a:p>
          <a:p>
            <a:r>
              <a:rPr lang="en-NL" dirty="0"/>
              <a:t>Need to calculate how properties are missing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2505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his slide reflects the thing we have discussed with P</a:t>
            </a:r>
            <a:r>
              <a:rPr lang="en-US" dirty="0" err="1"/>
              <a:t>i</a:t>
            </a:r>
            <a:r>
              <a:rPr lang="en-NL" dirty="0"/>
              <a:t>rouz focusing on his specialisation in the mathmatical analysis of geomentric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13844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Workflow</a:t>
            </a:r>
            <a:r>
              <a:rPr lang="en-NL" dirty="0"/>
              <a:t> in the next two week with a vacation in the 14th and 15th week</a:t>
            </a:r>
          </a:p>
          <a:p>
            <a:r>
              <a:rPr lang="en-US" dirty="0"/>
              <a:t>H</a:t>
            </a:r>
            <a:r>
              <a:rPr lang="en-NL" dirty="0"/>
              <a:t>ow ever the land cover and change detection is dependant on how soon the correct shape files can be obtained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6627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Two research questions:</a:t>
            </a:r>
          </a:p>
          <a:p>
            <a:r>
              <a:rPr lang="en-US" dirty="0"/>
              <a:t>Q</a:t>
            </a:r>
            <a:r>
              <a:rPr lang="en-NL" dirty="0"/>
              <a:t>uestion 1 has 4 subobjectives</a:t>
            </a:r>
          </a:p>
          <a:p>
            <a:endParaRPr lang="en-NL" dirty="0"/>
          </a:p>
          <a:p>
            <a:r>
              <a:rPr lang="en-US" dirty="0"/>
              <a:t>A</a:t>
            </a:r>
            <a:r>
              <a:rPr lang="en-NL" dirty="0"/>
              <a:t>nd </a:t>
            </a:r>
          </a:p>
          <a:p>
            <a:r>
              <a:rPr lang="en-NL" dirty="0"/>
              <a:t>Question 2 which has 3 subobjectives</a:t>
            </a:r>
          </a:p>
          <a:p>
            <a:r>
              <a:rPr lang="en-NL" dirty="0"/>
              <a:t>This presentation addresses the first two subobjective in the research question 1. </a:t>
            </a:r>
          </a:p>
          <a:p>
            <a:pPr marL="1600200" lvl="1" indent="-914400" fontAlgn="base">
              <a:buFont typeface="+mj-lt"/>
              <a:buAutoNum type="alphaLcPeriod"/>
            </a:pPr>
            <a:r>
              <a:rPr lang="en-US" sz="5500" dirty="0">
                <a:solidFill>
                  <a:srgbClr val="FF0000"/>
                </a:solidFill>
              </a:rPr>
              <a:t>To collect and assess the quality of spatial data for world heritage cities and properties. </a:t>
            </a:r>
          </a:p>
          <a:p>
            <a:pPr marL="1600200" lvl="1" indent="-914400" fontAlgn="base">
              <a:buFont typeface="+mj-lt"/>
              <a:buAutoNum type="alphaLcPeriod"/>
            </a:pPr>
            <a:r>
              <a:rPr lang="en-US" sz="6200" dirty="0">
                <a:solidFill>
                  <a:srgbClr val="FF0000"/>
                </a:solidFill>
              </a:rPr>
              <a:t>To transform spatial data into workable formats. </a:t>
            </a:r>
          </a:p>
          <a:p>
            <a:r>
              <a:rPr lang="en-NL" dirty="0"/>
              <a:t>And as such the summary of the title as data assessment.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5805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his slide specifies the aim of the discsuion which is to give a brief introduction in the context of the resarch aim and the research question.</a:t>
            </a:r>
          </a:p>
          <a:p>
            <a:r>
              <a:rPr lang="en-US" dirty="0"/>
              <a:t>I</a:t>
            </a:r>
            <a:r>
              <a:rPr lang="en-NL" dirty="0"/>
              <a:t>t basically summaries the type of data and data resources that were of interest for data collection. It mentions the resoiurces by name and the data formates and data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702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his the slid spicifes the steps in summary that were followed. </a:t>
            </a:r>
            <a:r>
              <a:rPr lang="en-US" dirty="0"/>
              <a:t>A</a:t>
            </a:r>
            <a:r>
              <a:rPr lang="en-NL" dirty="0"/>
              <a:t>nd the duration or time frame that was used up for this part of the research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509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his slide explains the validation or verification tools used to comparre the data collected from PUPO and WDPA with the UNESCO list, the UNESCO PDF maps and OSM.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38128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NL" dirty="0"/>
              <a:t>his slide summaries the findings as the next slide give the actual examples of the findings of the data assessment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27751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B</a:t>
            </a:r>
            <a:r>
              <a:rPr lang="en-US" dirty="0"/>
              <a:t>u</a:t>
            </a:r>
            <a:r>
              <a:rPr lang="en-NL" dirty="0"/>
              <a:t>rgos Cathedral</a:t>
            </a:r>
          </a:p>
          <a:p>
            <a:r>
              <a:rPr lang="en-NL" dirty="0"/>
              <a:t>Archaeological site of Alapuerca</a:t>
            </a:r>
          </a:p>
          <a:p>
            <a:r>
              <a:rPr lang="en-NL" dirty="0"/>
              <a:t>Cathedral of notre Dame </a:t>
            </a:r>
          </a:p>
          <a:p>
            <a:r>
              <a:rPr lang="en-NL" dirty="0"/>
              <a:t>Probably a projection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4320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UNIQUE core zones and Non-existent core zones.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69106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UNIQUE core zones that may not be 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1AF85E-9353-C24A-AD62-B003E6BCDBAF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9266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22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65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27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77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34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07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110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1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94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76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4/11/22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82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FA88D0-E295-4CF3-934C-6423EACEB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shot of connecting patterns">
            <a:extLst>
              <a:ext uri="{FF2B5EF4-FFF2-40B4-BE49-F238E27FC236}">
                <a16:creationId xmlns:a16="http://schemas.microsoft.com/office/drawing/2014/main" id="{3BE1AC43-55FD-F7B5-9327-B4F99BA7D3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25"/>
          <a:stretch/>
        </p:blipFill>
        <p:spPr>
          <a:xfrm>
            <a:off x="3068" y="39427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95F87-B504-294C-A8F4-EE549F2B0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732032"/>
            <a:ext cx="6900839" cy="2736390"/>
          </a:xfrm>
        </p:spPr>
        <p:txBody>
          <a:bodyPr anchor="t">
            <a:normAutofit fontScale="90000"/>
          </a:bodyPr>
          <a:lstStyle/>
          <a:p>
            <a:r>
              <a:rPr lang="en-NL" sz="8000" dirty="0">
                <a:solidFill>
                  <a:srgbClr val="FFFFFF"/>
                </a:solidFill>
              </a:rPr>
              <a:t>Data assessment</a:t>
            </a:r>
            <a:br>
              <a:rPr lang="en-NL" sz="8000" dirty="0">
                <a:solidFill>
                  <a:srgbClr val="FFFFFF"/>
                </a:solidFill>
              </a:rPr>
            </a:br>
            <a:r>
              <a:rPr lang="en-NL" sz="4400" dirty="0">
                <a:solidFill>
                  <a:srgbClr val="FFFFFF"/>
                </a:solidFill>
              </a:rPr>
              <a:t>Sub-objective 1 and 2</a:t>
            </a:r>
            <a:endParaRPr lang="en-NL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6711C-39A6-D344-A0E3-CD79CA6FE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6565" y="4201721"/>
            <a:ext cx="4986084" cy="1949813"/>
          </a:xfrm>
        </p:spPr>
        <p:txBody>
          <a:bodyPr anchor="b">
            <a:normAutofit/>
          </a:bodyPr>
          <a:lstStyle/>
          <a:p>
            <a:pPr algn="r"/>
            <a:r>
              <a:rPr lang="en-NL" dirty="0">
                <a:solidFill>
                  <a:srgbClr val="FFFFFF"/>
                </a:solidFill>
              </a:rPr>
              <a:t>Heritage Zoning and Urbanisaiton</a:t>
            </a:r>
          </a:p>
        </p:txBody>
      </p: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8F4E56A8-93D5-4BE3-AE61-84677331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4">
            <a:extLst>
              <a:ext uri="{FF2B5EF4-FFF2-40B4-BE49-F238E27FC236}">
                <a16:creationId xmlns:a16="http://schemas.microsoft.com/office/drawing/2014/main" id="{BD492A0C-1773-477B-83B5-C707CB057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904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6DFE-94E7-8343-A8B1-DEBB60F4E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55" y="561280"/>
            <a:ext cx="4472109" cy="1459992"/>
          </a:xfrm>
        </p:spPr>
        <p:txBody>
          <a:bodyPr/>
          <a:lstStyle/>
          <a:p>
            <a:r>
              <a:rPr lang="en-NL" sz="3200" b="1" dirty="0"/>
              <a:t>Example 3: Rock-art sites of tadrant acacus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C2670DC3-75E4-B347-8D70-D4FBA3005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7507" y="561280"/>
            <a:ext cx="6175729" cy="53823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01204-176A-E64A-98AB-A0974C2CC4B2}"/>
              </a:ext>
            </a:extLst>
          </p:cNvPr>
          <p:cNvSpPr txBox="1"/>
          <p:nvPr/>
        </p:nvSpPr>
        <p:spPr>
          <a:xfrm>
            <a:off x="778764" y="2745662"/>
            <a:ext cx="2892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&gt;Unique core zone shapes </a:t>
            </a:r>
          </a:p>
        </p:txBody>
      </p:sp>
    </p:spTree>
    <p:extLst>
      <p:ext uri="{BB962C8B-B14F-4D97-AF65-F5344CB8AC3E}">
        <p14:creationId xmlns:p14="http://schemas.microsoft.com/office/powerpoint/2010/main" val="3866940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4A3A7-7F5B-EF48-A1BB-0FB5DC3E3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3361"/>
            <a:ext cx="4918364" cy="1464093"/>
          </a:xfrm>
        </p:spPr>
        <p:txBody>
          <a:bodyPr/>
          <a:lstStyle/>
          <a:p>
            <a:r>
              <a:rPr lang="en-NL" sz="3200" b="1" dirty="0"/>
              <a:t>Example 4: Ferrara, city of the Renaissance and its Po Delta 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1703D404-1689-2D45-B072-5B1C54396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4901" y="3133644"/>
            <a:ext cx="4041071" cy="2573337"/>
          </a:xfrm>
          <a:ln>
            <a:solidFill>
              <a:schemeClr val="accent1"/>
            </a:solidFill>
          </a:ln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A7715F2-E6A8-B04A-BC9A-AF0B9695E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809" y="683361"/>
            <a:ext cx="4503882" cy="35011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11913C-B547-5F44-BCF5-C6EA0B8CE1F2}"/>
              </a:ext>
            </a:extLst>
          </p:cNvPr>
          <p:cNvSpPr txBox="1"/>
          <p:nvPr/>
        </p:nvSpPr>
        <p:spPr>
          <a:xfrm>
            <a:off x="5167745" y="4420313"/>
            <a:ext cx="565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&gt; Shape file shows the buffer with one core in red commpared to the actual which has two core zones and a buffer.</a:t>
            </a:r>
          </a:p>
        </p:txBody>
      </p:sp>
    </p:spTree>
    <p:extLst>
      <p:ext uri="{BB962C8B-B14F-4D97-AF65-F5344CB8AC3E}">
        <p14:creationId xmlns:p14="http://schemas.microsoft.com/office/powerpoint/2010/main" val="207941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5D764-56F1-8C46-B41D-EF1A61283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5403017" cy="975083"/>
          </a:xfrm>
        </p:spPr>
        <p:txBody>
          <a:bodyPr/>
          <a:lstStyle/>
          <a:p>
            <a:r>
              <a:rPr lang="en-NL" sz="3200" b="1" dirty="0"/>
              <a:t>Example 5: Loire Valley &amp; Champagne hillsides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DF3DC436-AB51-5048-A183-6FC4456DDC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584788"/>
            <a:ext cx="6096000" cy="35639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5BD94-E2F7-CD47-A625-98F6E37BAD6F}"/>
              </a:ext>
            </a:extLst>
          </p:cNvPr>
          <p:cNvSpPr txBox="1"/>
          <p:nvPr/>
        </p:nvSpPr>
        <p:spPr>
          <a:xfrm>
            <a:off x="6725099" y="4477388"/>
            <a:ext cx="48378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&gt; In this case the core zone, buffer and the W</a:t>
            </a:r>
            <a:r>
              <a:rPr lang="en-US" dirty="0"/>
              <a:t>h</a:t>
            </a:r>
            <a:r>
              <a:rPr lang="en-NL" dirty="0"/>
              <a:t>list point data is accurate</a:t>
            </a:r>
            <a:endParaRPr lang="en-NL" sz="1800" dirty="0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B4A2B640-26C3-8C4A-8205-98A82E26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99" y="3290120"/>
            <a:ext cx="5694218" cy="30208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7301CB-F171-3442-A727-E12031B5E8EB}"/>
              </a:ext>
            </a:extLst>
          </p:cNvPr>
          <p:cNvSpPr txBox="1"/>
          <p:nvPr/>
        </p:nvSpPr>
        <p:spPr>
          <a:xfrm>
            <a:off x="482600" y="2546806"/>
            <a:ext cx="40341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dirty="0"/>
              <a:t>&gt; In this case the core zone, No buffer and the W</a:t>
            </a:r>
            <a:r>
              <a:rPr lang="en-US" dirty="0"/>
              <a:t>h</a:t>
            </a:r>
            <a:r>
              <a:rPr lang="en-NL" dirty="0"/>
              <a:t>list Point data is accurate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1968634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FFB12-625D-6848-A928-5711D0E3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4574309" cy="836537"/>
          </a:xfrm>
        </p:spPr>
        <p:txBody>
          <a:bodyPr/>
          <a:lstStyle/>
          <a:p>
            <a:r>
              <a:rPr lang="en-NL" sz="3200" b="1" dirty="0"/>
              <a:t>Example 6: Magao Caves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E89F88C7-DD80-D347-B74D-EAE1F1980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018" y="985819"/>
            <a:ext cx="6185573" cy="3740727"/>
          </a:xfr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767B901-5791-2C46-A974-84A2421D3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9" y="2064329"/>
            <a:ext cx="4765554" cy="42256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9666ADE-AD68-244E-AE5F-34EE66EA608C}"/>
              </a:ext>
            </a:extLst>
          </p:cNvPr>
          <p:cNvSpPr txBox="1">
            <a:spLocks/>
          </p:cNvSpPr>
          <p:nvPr/>
        </p:nvSpPr>
        <p:spPr>
          <a:xfrm>
            <a:off x="5720091" y="5035644"/>
            <a:ext cx="4574309" cy="83653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800" dirty="0"/>
              <a:t>&gt; Clear difference in the buffer and core can be seen </a:t>
            </a:r>
          </a:p>
        </p:txBody>
      </p:sp>
    </p:spTree>
    <p:extLst>
      <p:ext uri="{BB962C8B-B14F-4D97-AF65-F5344CB8AC3E}">
        <p14:creationId xmlns:p14="http://schemas.microsoft.com/office/powerpoint/2010/main" val="398571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F258EB-8A4B-F248-8EB9-9BE305E236FB}"/>
              </a:ext>
            </a:extLst>
          </p:cNvPr>
          <p:cNvSpPr txBox="1"/>
          <p:nvPr/>
        </p:nvSpPr>
        <p:spPr>
          <a:xfrm>
            <a:off x="482600" y="605663"/>
            <a:ext cx="357678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2800" b="1" dirty="0"/>
              <a:t>Example 7: Cidade velha, Historic Centre of Rubeira grande</a:t>
            </a:r>
            <a:endParaRPr lang="en-NL" sz="2800" dirty="0"/>
          </a:p>
        </p:txBody>
      </p:sp>
      <p:pic>
        <p:nvPicPr>
          <p:cNvPr id="9" name="Screen Recording 2022-04-04 at 16.26.39.mov" descr="Screen Recording 2022-04-04 at 16.26.39.mov">
            <a:hlinkClick r:id="" action="ppaction://media"/>
            <a:extLst>
              <a:ext uri="{FF2B5EF4-FFF2-40B4-BE49-F238E27FC236}">
                <a16:creationId xmlns:a16="http://schemas.microsoft.com/office/drawing/2014/main" id="{42A33A0B-3FA6-8E43-88E9-F47108BBD0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90909" y="605663"/>
            <a:ext cx="6884745" cy="550419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577277-E0F0-0443-B56C-57CD88991478}"/>
              </a:ext>
            </a:extLst>
          </p:cNvPr>
          <p:cNvSpPr txBox="1"/>
          <p:nvPr/>
        </p:nvSpPr>
        <p:spPr>
          <a:xfrm>
            <a:off x="316346" y="2753649"/>
            <a:ext cx="385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NL" dirty="0"/>
              <a:t>Core zone boundaries in some location misses the boundary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NL" dirty="0"/>
              <a:t>Point data from WHList displaced</a:t>
            </a:r>
          </a:p>
        </p:txBody>
      </p:sp>
    </p:spTree>
    <p:extLst>
      <p:ext uri="{BB962C8B-B14F-4D97-AF65-F5344CB8AC3E}">
        <p14:creationId xmlns:p14="http://schemas.microsoft.com/office/powerpoint/2010/main" val="161208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2E611-2815-2142-AA04-5EE51D9EE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993" y="1978193"/>
            <a:ext cx="3205095" cy="640327"/>
          </a:xfrm>
        </p:spPr>
        <p:txBody>
          <a:bodyPr/>
          <a:lstStyle/>
          <a:p>
            <a:r>
              <a:rPr lang="en-NL" sz="2800" b="1" dirty="0"/>
              <a:t>UNESCO 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CC2C5E-CC0C-A94F-A56E-DE0B59D83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78242" y="737464"/>
            <a:ext cx="3549491" cy="28458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D407A-21CD-4847-A03E-31F1C19BB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906" y="3583293"/>
            <a:ext cx="3549491" cy="2745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13D45-6036-E045-ACBD-814085262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818" y="3583293"/>
            <a:ext cx="4017088" cy="2745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BD3513-69BD-6A49-94E2-1C00BAB68F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66" y="3583294"/>
            <a:ext cx="3390691" cy="27456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898D3D-383F-F740-A1DB-BA5A9D099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5818" y="737464"/>
            <a:ext cx="4022424" cy="284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9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F554-C1A2-6746-91D2-FE9212538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80325"/>
            <a:ext cx="10634472" cy="1196756"/>
          </a:xfrm>
        </p:spPr>
        <p:txBody>
          <a:bodyPr/>
          <a:lstStyle/>
          <a:p>
            <a:r>
              <a:rPr lang="en-NL" sz="4800" dirty="0"/>
              <a:t>Supervisory Meetings </a:t>
            </a:r>
            <a:br>
              <a:rPr lang="en-NL" sz="4800" dirty="0"/>
            </a:br>
            <a:r>
              <a:rPr lang="en-NL" sz="2400" i="1" dirty="0"/>
              <a:t>Pirouz</a:t>
            </a:r>
            <a:endParaRPr lang="en-NL" sz="48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FF784-6D45-DD46-85EA-8718D9A99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704814"/>
            <a:ext cx="10506991" cy="4372861"/>
          </a:xfrm>
        </p:spPr>
        <p:txBody>
          <a:bodyPr>
            <a:normAutofit/>
          </a:bodyPr>
          <a:lstStyle/>
          <a:p>
            <a:pPr marL="1028700" lvl="1" indent="-342900">
              <a:buFont typeface="Wingdings" pitchFamily="2" charset="2"/>
              <a:buChar char="Ø"/>
            </a:pPr>
            <a:endParaRPr lang="en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Discussed the following:</a:t>
            </a:r>
          </a:p>
          <a:p>
            <a:pPr marL="1028700" lvl="1" indent="-342900"/>
            <a:r>
              <a:rPr lang="en-NL" dirty="0"/>
              <a:t>Right softwares and communication channels such as: Slack, Github, Jupyter, Google Collab, Python, VS Studio, GIT on top of the softwares </a:t>
            </a:r>
            <a:r>
              <a:rPr lang="en-US" dirty="0"/>
              <a:t>I</a:t>
            </a:r>
            <a:r>
              <a:rPr lang="en-NL" dirty="0"/>
              <a:t> already know.</a:t>
            </a:r>
          </a:p>
          <a:p>
            <a:pPr marL="1028700" lvl="1" indent="-342900"/>
            <a:r>
              <a:rPr lang="en-NL" dirty="0"/>
              <a:t>Ideas arround topological data analysis for determining the varied natures of World Heritage cities and likely approaches. </a:t>
            </a:r>
          </a:p>
          <a:p>
            <a:pPr marL="1028700" lvl="1" indent="-342900"/>
            <a:r>
              <a:rPr lang="en-NL" dirty="0"/>
              <a:t>Use of illustrations or toy problems to break down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key question being:</a:t>
            </a:r>
          </a:p>
          <a:p>
            <a:pPr marL="1028700" lvl="1" indent="-342900"/>
            <a:r>
              <a:rPr lang="en-US" dirty="0"/>
              <a:t> How to describe a particular spatial configuration of zones numerically?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Conducting literature review and working on a data flow </a:t>
            </a:r>
            <a:endParaRPr lang="en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A2152-02DD-1349-AD3A-910C48722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22" y="3558103"/>
            <a:ext cx="158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55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4D670-724A-D74F-8C17-519FE4EB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4540" y="543697"/>
            <a:ext cx="5424617" cy="926758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/>
          <a:lstStyle/>
          <a:p>
            <a:pPr algn="ctr"/>
            <a:r>
              <a:rPr lang="en-NL" sz="4400" dirty="0"/>
              <a:t>Workflow</a:t>
            </a:r>
            <a:br>
              <a:rPr lang="en-NL" sz="4400" dirty="0"/>
            </a:br>
            <a:r>
              <a:rPr lang="en-NL" sz="1200" dirty="0"/>
              <a:t>(2WEEKS)</a:t>
            </a:r>
            <a:endParaRPr lang="en-NL" sz="44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6A18B4-B678-EB4C-98C9-A2623E509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7315" y="1669381"/>
            <a:ext cx="11097370" cy="4644922"/>
          </a:xfrm>
          <a:ln>
            <a:solidFill>
              <a:schemeClr val="accent1"/>
            </a:solidFill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68BF30E5-9855-974E-A31B-1B99920A1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119178"/>
              </p:ext>
            </p:extLst>
          </p:nvPr>
        </p:nvGraphicFramePr>
        <p:xfrm>
          <a:off x="644226" y="6378222"/>
          <a:ext cx="10452750" cy="47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2125">
                  <a:extLst>
                    <a:ext uri="{9D8B030D-6E8A-4147-A177-3AD203B41FA5}">
                      <a16:colId xmlns:a16="http://schemas.microsoft.com/office/drawing/2014/main" val="227771270"/>
                    </a:ext>
                  </a:extLst>
                </a:gridCol>
                <a:gridCol w="1742125">
                  <a:extLst>
                    <a:ext uri="{9D8B030D-6E8A-4147-A177-3AD203B41FA5}">
                      <a16:colId xmlns:a16="http://schemas.microsoft.com/office/drawing/2014/main" val="1136714091"/>
                    </a:ext>
                  </a:extLst>
                </a:gridCol>
                <a:gridCol w="1742125">
                  <a:extLst>
                    <a:ext uri="{9D8B030D-6E8A-4147-A177-3AD203B41FA5}">
                      <a16:colId xmlns:a16="http://schemas.microsoft.com/office/drawing/2014/main" val="1833963843"/>
                    </a:ext>
                  </a:extLst>
                </a:gridCol>
                <a:gridCol w="1742125">
                  <a:extLst>
                    <a:ext uri="{9D8B030D-6E8A-4147-A177-3AD203B41FA5}">
                      <a16:colId xmlns:a16="http://schemas.microsoft.com/office/drawing/2014/main" val="1801670107"/>
                    </a:ext>
                  </a:extLst>
                </a:gridCol>
                <a:gridCol w="1742125">
                  <a:extLst>
                    <a:ext uri="{9D8B030D-6E8A-4147-A177-3AD203B41FA5}">
                      <a16:colId xmlns:a16="http://schemas.microsoft.com/office/drawing/2014/main" val="1823882921"/>
                    </a:ext>
                  </a:extLst>
                </a:gridCol>
                <a:gridCol w="1742125">
                  <a:extLst>
                    <a:ext uri="{9D8B030D-6E8A-4147-A177-3AD203B41FA5}">
                      <a16:colId xmlns:a16="http://schemas.microsoft.com/office/drawing/2014/main" val="3152170206"/>
                    </a:ext>
                  </a:extLst>
                </a:gridCol>
              </a:tblGrid>
              <a:tr h="479778"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NL" dirty="0"/>
                        <a:t>eek 12/52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NL" dirty="0"/>
                        <a:t>eek 13/52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Vacation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Vacation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NL" dirty="0"/>
                        <a:t>eek 16/52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Week 15/52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16581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655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B6014-425F-A442-A1D3-CB253D6A0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8198945" cy="766309"/>
          </a:xfrm>
        </p:spPr>
        <p:txBody>
          <a:bodyPr/>
          <a:lstStyle/>
          <a:p>
            <a:r>
              <a:rPr lang="en-NL" sz="2800" b="1" dirty="0"/>
              <a:t>State of Conservation</a:t>
            </a:r>
            <a:br>
              <a:rPr lang="en-NL" sz="2800" b="1" dirty="0"/>
            </a:br>
            <a:endParaRPr lang="en-NL" sz="28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D8C0EB-FB60-B446-888A-FD7BD9C01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473DBE-C6B8-C840-BD55-16F6A2D9E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930" y="1198994"/>
            <a:ext cx="5189684" cy="51257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06BC2D-42DE-A24B-857F-4C1E10069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379886"/>
            <a:ext cx="6038854" cy="47639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A078B8-8096-814D-B400-93BFE6828F9A}"/>
              </a:ext>
            </a:extLst>
          </p:cNvPr>
          <p:cNvSpPr txBox="1"/>
          <p:nvPr/>
        </p:nvSpPr>
        <p:spPr>
          <a:xfrm>
            <a:off x="529672" y="5562129"/>
            <a:ext cx="1345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/>
              <a:t>Total: 32 properties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2128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A064C-0050-EC47-9512-EB89DE56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8711"/>
            <a:ext cx="10634472" cy="819395"/>
          </a:xfrm>
        </p:spPr>
        <p:txBody>
          <a:bodyPr/>
          <a:lstStyle/>
          <a:p>
            <a:pPr algn="ctr"/>
            <a:r>
              <a:rPr lang="en-NL" sz="3200" b="1" dirty="0"/>
              <a:t>Research</a:t>
            </a:r>
            <a:r>
              <a:rPr lang="en-NL" b="1" dirty="0"/>
              <a:t> </a:t>
            </a:r>
            <a:r>
              <a:rPr lang="en-NL" sz="3200" b="1" dirty="0"/>
              <a:t>Aim</a:t>
            </a:r>
            <a:endParaRPr lang="en-N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B94F6-610A-6742-9086-10D6E375E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748931"/>
            <a:ext cx="10506991" cy="2572721"/>
          </a:xfrm>
        </p:spPr>
        <p:txBody>
          <a:bodyPr>
            <a:normAutofit/>
          </a:bodyPr>
          <a:lstStyle/>
          <a:p>
            <a:pPr algn="ctr"/>
            <a:r>
              <a:rPr lang="en-NL" sz="4400" dirty="0"/>
              <a:t>To assess the impact of heritage zoning on urbanisation</a:t>
            </a:r>
          </a:p>
        </p:txBody>
      </p:sp>
    </p:spTree>
    <p:extLst>
      <p:ext uri="{BB962C8B-B14F-4D97-AF65-F5344CB8AC3E}">
        <p14:creationId xmlns:p14="http://schemas.microsoft.com/office/powerpoint/2010/main" val="154909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B823F-5331-514F-A5F1-85F6A15F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98" y="668442"/>
            <a:ext cx="10634472" cy="741904"/>
          </a:xfrm>
        </p:spPr>
        <p:txBody>
          <a:bodyPr/>
          <a:lstStyle/>
          <a:p>
            <a:r>
              <a:rPr lang="en-NL" sz="3200" dirty="0"/>
              <a:t>Research questions and Subobjectives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92FB-6D0C-544E-AA51-F9A560BC2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430" y="1617559"/>
            <a:ext cx="11189776" cy="4571999"/>
          </a:xfrm>
        </p:spPr>
        <p:txBody>
          <a:bodyPr>
            <a:normAutofit fontScale="32500" lnSpcReduction="20000"/>
          </a:bodyPr>
          <a:lstStyle/>
          <a:p>
            <a:pPr marL="914400" indent="-914400" fontAlgn="base">
              <a:buFont typeface="+mj-lt"/>
              <a:buAutoNum type="arabicPeriod"/>
            </a:pPr>
            <a:r>
              <a:rPr lang="en-US" sz="7400" dirty="0"/>
              <a:t>How urban is a world heritage site? </a:t>
            </a:r>
          </a:p>
          <a:p>
            <a:pPr marL="914400" indent="-914400" fontAlgn="base">
              <a:buFont typeface="+mj-lt"/>
              <a:buAutoNum type="arabicPeriod"/>
            </a:pPr>
            <a:endParaRPr lang="en-US" sz="6200" dirty="0"/>
          </a:p>
          <a:p>
            <a:pPr marL="1600200" lvl="1" indent="-914400" fontAlgn="base">
              <a:buFont typeface="+mj-lt"/>
              <a:buAutoNum type="alphaLcPeriod"/>
            </a:pPr>
            <a:r>
              <a:rPr lang="en-US" sz="5500" dirty="0">
                <a:solidFill>
                  <a:srgbClr val="FF0000"/>
                </a:solidFill>
              </a:rPr>
              <a:t>To collect and assess the quality of spatial data for world heritage cities and properties. </a:t>
            </a:r>
          </a:p>
          <a:p>
            <a:pPr marL="1600200" lvl="1" indent="-914400" fontAlgn="base">
              <a:buFont typeface="+mj-lt"/>
              <a:buAutoNum type="alphaLcPeriod"/>
            </a:pPr>
            <a:r>
              <a:rPr lang="en-US" sz="6200" dirty="0">
                <a:solidFill>
                  <a:srgbClr val="FF0000"/>
                </a:solidFill>
              </a:rPr>
              <a:t>To transform spatial data into workable formats. </a:t>
            </a:r>
          </a:p>
          <a:p>
            <a:pPr marL="1600200" lvl="1" indent="-914400" fontAlgn="base">
              <a:buFont typeface="+mj-lt"/>
              <a:buAutoNum type="alphaLcPeriod"/>
            </a:pPr>
            <a:r>
              <a:rPr lang="en-US" sz="6200" dirty="0"/>
              <a:t>To conduct land cover and land-use change detection in 20 years.  </a:t>
            </a:r>
          </a:p>
          <a:p>
            <a:pPr marL="1600200" lvl="1" indent="-914400" fontAlgn="base">
              <a:buFont typeface="+mj-lt"/>
              <a:buAutoNum type="alphaLcPeriod"/>
            </a:pPr>
            <a:r>
              <a:rPr lang="en-US" sz="6200" dirty="0"/>
              <a:t>To determine the rate of land cover and land use change detection. </a:t>
            </a:r>
          </a:p>
          <a:p>
            <a:pPr marL="1600200" lvl="1" indent="-914400" fontAlgn="base">
              <a:buFont typeface="+mj-lt"/>
              <a:buAutoNum type="alphaLcPeriod"/>
            </a:pPr>
            <a:endParaRPr lang="en-US" sz="6200" dirty="0"/>
          </a:p>
          <a:p>
            <a:pPr marL="914400" indent="-914400" fontAlgn="base">
              <a:buFont typeface="+mj-lt"/>
              <a:buAutoNum type="arabicPeriod"/>
            </a:pPr>
            <a:r>
              <a:rPr lang="en-US" sz="7400" dirty="0"/>
              <a:t>What is the impact of nomination on the world heritage urban footprint? </a:t>
            </a:r>
          </a:p>
          <a:p>
            <a:pPr marL="914400" indent="-914400" fontAlgn="base">
              <a:buFont typeface="+mj-lt"/>
              <a:buAutoNum type="arabicPeriod"/>
            </a:pPr>
            <a:endParaRPr lang="en-US" sz="7400" dirty="0"/>
          </a:p>
          <a:p>
            <a:pPr marL="1600200" lvl="1" indent="-914400" fontAlgn="base">
              <a:buFont typeface="+mj-lt"/>
              <a:buAutoNum type="alphaLcPeriod" startAt="2"/>
            </a:pPr>
            <a:r>
              <a:rPr lang="en-US" sz="5500" dirty="0"/>
              <a:t>To assess the amount of land cover and land use type change before nomination. </a:t>
            </a:r>
          </a:p>
          <a:p>
            <a:pPr marL="1600200" lvl="1" indent="-914400" fontAlgn="base">
              <a:buFont typeface="+mj-lt"/>
              <a:buAutoNum type="alphaLcPeriod" startAt="2"/>
            </a:pPr>
            <a:r>
              <a:rPr lang="en-US" sz="5500" dirty="0"/>
              <a:t>To assess the amount of land cover and land use type change after nomination. </a:t>
            </a:r>
          </a:p>
          <a:p>
            <a:pPr marL="1600200" lvl="1" indent="-914400" fontAlgn="base">
              <a:buFont typeface="+mj-lt"/>
              <a:buAutoNum type="alphaLcPeriod" startAt="2"/>
            </a:pPr>
            <a:r>
              <a:rPr lang="en-US" sz="5500" dirty="0"/>
              <a:t>To compare the amount and rate of change in land use and landcover before and after nomination 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38769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59E0F-93CC-DF4D-8F0F-8B3F97A4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562772"/>
            <a:ext cx="10634472" cy="1044356"/>
          </a:xfrm>
        </p:spPr>
        <p:txBody>
          <a:bodyPr/>
          <a:lstStyle/>
          <a:p>
            <a:r>
              <a:rPr lang="en-NL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1131B-0E92-0C4E-935E-8278BB94D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07127"/>
            <a:ext cx="10506991" cy="431534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NL" dirty="0"/>
              <a:t>Data col</a:t>
            </a:r>
            <a:r>
              <a:rPr lang="en-US" dirty="0"/>
              <a:t>l</a:t>
            </a:r>
            <a:r>
              <a:rPr lang="en-NL" dirty="0"/>
              <a:t>ection-focus was on shape files of the core zones </a:t>
            </a:r>
            <a:r>
              <a:rPr lang="en-US" dirty="0"/>
              <a:t>and</a:t>
            </a:r>
            <a:r>
              <a:rPr lang="en-NL" dirty="0"/>
              <a:t> the buffer zones if they existed of the world heritage properties.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NL" dirty="0"/>
              <a:t>Data resources included:</a:t>
            </a:r>
          </a:p>
          <a:p>
            <a:pPr marL="1143000" lvl="1" indent="-457200">
              <a:buAutoNum type="arabicPeriod"/>
            </a:pPr>
            <a:r>
              <a:rPr lang="en-NL" dirty="0"/>
              <a:t>Protected planet-WDPA</a:t>
            </a:r>
          </a:p>
          <a:p>
            <a:pPr marL="1143000" lvl="1" indent="-457200">
              <a:buAutoNum type="arabicPeriod"/>
            </a:pPr>
            <a:r>
              <a:rPr lang="en-NL" dirty="0"/>
              <a:t>Protected Urban planets-PUP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NL" dirty="0"/>
              <a:t>Data types :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NL" dirty="0"/>
              <a:t>Shape files(Polygons and point data  of core zones)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NL" dirty="0"/>
              <a:t>Geojson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NL" dirty="0"/>
              <a:t>Data process and conversion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NL" dirty="0"/>
              <a:t>Dowloading data using python API request for all the shape file from protected urban planets.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NL" dirty="0"/>
              <a:t>Translation of Geojson files to ESR shapefiles using FME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NL" dirty="0"/>
              <a:t>WPDA-no translation used as downlaoded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NL" dirty="0"/>
              <a:t>Selected core zones using WHList </a:t>
            </a:r>
          </a:p>
          <a:p>
            <a:pPr marL="1143000" lvl="1" indent="-457200">
              <a:buFont typeface="+mj-lt"/>
              <a:buAutoNum type="arabicPeriod"/>
            </a:pPr>
            <a:r>
              <a:rPr lang="en-NL" dirty="0"/>
              <a:t>Merge data in ArcGIS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0434126-CB91-AE49-9C7E-6412388BB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473" y="4952018"/>
            <a:ext cx="2680926" cy="13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92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D51F2-5640-C545-B4D5-D0579E6D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1086" y="452380"/>
            <a:ext cx="5461000" cy="779736"/>
          </a:xfrm>
          <a:noFill/>
        </p:spPr>
        <p:txBody>
          <a:bodyPr/>
          <a:lstStyle/>
          <a:p>
            <a:pPr algn="ctr"/>
            <a:r>
              <a:rPr lang="en-NL" sz="3200" dirty="0"/>
              <a:t>Workflow</a:t>
            </a:r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137E135C-F4F2-024F-B560-741A617C4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85392"/>
              </p:ext>
            </p:extLst>
          </p:nvPr>
        </p:nvGraphicFramePr>
        <p:xfrm>
          <a:off x="662888" y="6400743"/>
          <a:ext cx="10806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656">
                  <a:extLst>
                    <a:ext uri="{9D8B030D-6E8A-4147-A177-3AD203B41FA5}">
                      <a16:colId xmlns:a16="http://schemas.microsoft.com/office/drawing/2014/main" val="3113892429"/>
                    </a:ext>
                  </a:extLst>
                </a:gridCol>
                <a:gridCol w="2701656">
                  <a:extLst>
                    <a:ext uri="{9D8B030D-6E8A-4147-A177-3AD203B41FA5}">
                      <a16:colId xmlns:a16="http://schemas.microsoft.com/office/drawing/2014/main" val="2913445015"/>
                    </a:ext>
                  </a:extLst>
                </a:gridCol>
                <a:gridCol w="2701656">
                  <a:extLst>
                    <a:ext uri="{9D8B030D-6E8A-4147-A177-3AD203B41FA5}">
                      <a16:colId xmlns:a16="http://schemas.microsoft.com/office/drawing/2014/main" val="1865046037"/>
                    </a:ext>
                  </a:extLst>
                </a:gridCol>
                <a:gridCol w="2701656">
                  <a:extLst>
                    <a:ext uri="{9D8B030D-6E8A-4147-A177-3AD203B41FA5}">
                      <a16:colId xmlns:a16="http://schemas.microsoft.com/office/drawing/2014/main" val="445094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NL" dirty="0"/>
                        <a:t>Week 09/52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</a:t>
                      </a:r>
                      <a:r>
                        <a:rPr lang="en-NL" dirty="0"/>
                        <a:t>eek 10/52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Week 11/52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NL" dirty="0"/>
                        <a:t>Week 12/52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34444845"/>
                  </a:ext>
                </a:extLst>
              </a:tr>
            </a:tbl>
          </a:graphicData>
        </a:graphic>
      </p:graphicFrame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A06BBE84-725B-BA45-B167-9F1B5FC14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5176" y="1069383"/>
            <a:ext cx="10672820" cy="515025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5374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21B53-7059-5A4F-B6FE-4CD4903BA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9033360" cy="1085919"/>
          </a:xfrm>
        </p:spPr>
        <p:txBody>
          <a:bodyPr/>
          <a:lstStyle/>
          <a:p>
            <a:r>
              <a:rPr lang="en-NL" dirty="0"/>
              <a:t>Validation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7C73E-2F46-2C4F-A294-47A4958CA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504" y="2549237"/>
            <a:ext cx="10506991" cy="3330355"/>
          </a:xfrm>
        </p:spPr>
        <p:txBody>
          <a:bodyPr/>
          <a:lstStyle/>
          <a:p>
            <a:r>
              <a:rPr lang="en-NL" dirty="0"/>
              <a:t>For data quality assessment the from tools were used to validate the core zones:</a:t>
            </a:r>
          </a:p>
          <a:p>
            <a:r>
              <a:rPr lang="en-NL" dirty="0"/>
              <a:t>&gt;UNESCO PDF MAPS</a:t>
            </a:r>
          </a:p>
          <a:p>
            <a:r>
              <a:rPr lang="en-NL" dirty="0"/>
              <a:t>&gt;UNESCOs World Heritage List</a:t>
            </a:r>
          </a:p>
          <a:p>
            <a:r>
              <a:rPr lang="en-NL" dirty="0"/>
              <a:t>&gt;Open Street Map as a base layer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6947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2712-AB71-BA43-B096-F5B87A20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2E1FA-62C9-5F46-99D8-A4A62007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227" y="3306871"/>
            <a:ext cx="10506991" cy="2572721"/>
          </a:xfrm>
        </p:spPr>
        <p:txBody>
          <a:bodyPr/>
          <a:lstStyle/>
          <a:p>
            <a:r>
              <a:rPr lang="en-NL" dirty="0"/>
              <a:t>&gt;Shows multiple discrepencies</a:t>
            </a:r>
          </a:p>
          <a:p>
            <a:r>
              <a:rPr lang="en-NL" dirty="0"/>
              <a:t>&gt;Some properties are accurate</a:t>
            </a:r>
          </a:p>
          <a:p>
            <a:r>
              <a:rPr lang="en-NL" dirty="0"/>
              <a:t>&gt;Examples;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93112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8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4963FF-7C0A-4E4B-8814-1D0F9377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698" y="1716739"/>
            <a:ext cx="4352636" cy="16986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NL" sz="2400" dirty="0"/>
              <a:t>&gt;Core zone in this case does not intersect with the W</a:t>
            </a:r>
            <a:r>
              <a:rPr lang="en-US" sz="2400" dirty="0"/>
              <a:t>h</a:t>
            </a:r>
            <a:r>
              <a:rPr lang="en-NL" sz="2400" dirty="0"/>
              <a:t>list point data</a:t>
            </a:r>
          </a:p>
        </p:txBody>
      </p: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4B3E76D3-DEA0-0A40-9E60-17B095981B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67494" y="700296"/>
            <a:ext cx="4910756" cy="3040419"/>
          </a:xfrm>
        </p:spPr>
      </p:pic>
      <p:pic>
        <p:nvPicPr>
          <p:cNvPr id="5" name="Content Placeholder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99CDDAF-5BA4-5A4F-98E8-E6FD7C95F8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b="31849"/>
          <a:stretch/>
        </p:blipFill>
        <p:spPr>
          <a:xfrm>
            <a:off x="482601" y="3164679"/>
            <a:ext cx="5971144" cy="3040420"/>
          </a:xfrm>
          <a:prstGeom prst="rect">
            <a:avLst/>
          </a:prstGeom>
        </p:spPr>
      </p:pic>
      <p:cxnSp>
        <p:nvCxnSpPr>
          <p:cNvPr id="18" name="Straight Connector 22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A89922D7-02FC-DB43-BC08-18C444399F4A}"/>
              </a:ext>
            </a:extLst>
          </p:cNvPr>
          <p:cNvSpPr txBox="1">
            <a:spLocks/>
          </p:cNvSpPr>
          <p:nvPr/>
        </p:nvSpPr>
        <p:spPr>
          <a:xfrm>
            <a:off x="7385391" y="4381456"/>
            <a:ext cx="4392859" cy="14968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2400" dirty="0"/>
              <a:t>&gt;Core Zone aligns with the OSM layer. </a:t>
            </a:r>
            <a:endParaRPr lang="nl-NL" sz="2400" dirty="0"/>
          </a:p>
          <a:p>
            <a:r>
              <a:rPr lang="en-NL" sz="2400" dirty="0"/>
              <a:t>&gt;W</a:t>
            </a:r>
            <a:r>
              <a:rPr lang="en-US" sz="2400" dirty="0"/>
              <a:t>H</a:t>
            </a:r>
            <a:r>
              <a:rPr lang="en-NL" sz="2400" dirty="0"/>
              <a:t>List point data seems to be displaced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F5924B8-3565-B141-B51F-6AB26559DD3B}"/>
              </a:ext>
            </a:extLst>
          </p:cNvPr>
          <p:cNvSpPr txBox="1">
            <a:spLocks/>
          </p:cNvSpPr>
          <p:nvPr/>
        </p:nvSpPr>
        <p:spPr>
          <a:xfrm>
            <a:off x="413750" y="511847"/>
            <a:ext cx="4392859" cy="11829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3200" b="1" dirty="0"/>
              <a:t>Exampe 1: Burgos cathedral in Spian</a:t>
            </a:r>
          </a:p>
        </p:txBody>
      </p:sp>
    </p:spTree>
    <p:extLst>
      <p:ext uri="{BB962C8B-B14F-4D97-AF65-F5344CB8AC3E}">
        <p14:creationId xmlns:p14="http://schemas.microsoft.com/office/powerpoint/2010/main" val="358297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157D-304A-8945-8280-2F6450324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1394496"/>
            <a:ext cx="4392859" cy="1182901"/>
          </a:xfrm>
        </p:spPr>
        <p:txBody>
          <a:bodyPr/>
          <a:lstStyle/>
          <a:p>
            <a:r>
              <a:rPr lang="en-NL" sz="1800" dirty="0"/>
              <a:t>&gt; Core zones with shapes that do not appear practical.</a:t>
            </a:r>
            <a:br>
              <a:rPr lang="en-NL" sz="1800" dirty="0"/>
            </a:br>
            <a:r>
              <a:rPr lang="en-NL" sz="1800" dirty="0"/>
              <a:t>&gt;Accurate  WHL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54035-79B0-7F45-AF9D-37A3C3C5C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C54192E4-B934-A741-8657-692DFC286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2" y="2663718"/>
            <a:ext cx="5170754" cy="3233772"/>
          </a:xfrm>
          <a:prstGeom prst="rect">
            <a:avLst/>
          </a:prstGeom>
        </p:spPr>
      </p:pic>
      <p:pic>
        <p:nvPicPr>
          <p:cNvPr id="5" name="Picture 4" descr="Chart, map&#10;&#10;Description automatically generated">
            <a:extLst>
              <a:ext uri="{FF2B5EF4-FFF2-40B4-BE49-F238E27FC236}">
                <a16:creationId xmlns:a16="http://schemas.microsoft.com/office/drawing/2014/main" id="{03825362-971B-2241-9141-55E210195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400" y="862888"/>
            <a:ext cx="5759000" cy="360166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FD7DFD-944D-FD4E-81CD-9BE13E25027D}"/>
              </a:ext>
            </a:extLst>
          </p:cNvPr>
          <p:cNvSpPr txBox="1">
            <a:spLocks/>
          </p:cNvSpPr>
          <p:nvPr/>
        </p:nvSpPr>
        <p:spPr>
          <a:xfrm>
            <a:off x="6788727" y="4419600"/>
            <a:ext cx="3700132" cy="955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800" dirty="0"/>
              <a:t>&gt;Core zones non existent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201BD6-9DDD-1E42-A7D7-E44851BFB81F}"/>
              </a:ext>
            </a:extLst>
          </p:cNvPr>
          <p:cNvSpPr txBox="1"/>
          <p:nvPr/>
        </p:nvSpPr>
        <p:spPr>
          <a:xfrm>
            <a:off x="260927" y="534311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L" sz="3200" b="1" dirty="0"/>
              <a:t>Exampe 2: Archaeological site of Allapurca</a:t>
            </a:r>
          </a:p>
        </p:txBody>
      </p:sp>
    </p:spTree>
    <p:extLst>
      <p:ext uri="{BB962C8B-B14F-4D97-AF65-F5344CB8AC3E}">
        <p14:creationId xmlns:p14="http://schemas.microsoft.com/office/powerpoint/2010/main" val="1891087688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eaford">
      <a:majorFont>
        <a:latin typeface="Seaford"/>
        <a:ea typeface=""/>
        <a:cs typeface=""/>
      </a:majorFont>
      <a:minorFont>
        <a:latin typeface="Seafor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2584</TotalTime>
  <Words>1078</Words>
  <Application>Microsoft Macintosh PowerPoint</Application>
  <PresentationFormat>Widescreen</PresentationFormat>
  <Paragraphs>131</Paragraphs>
  <Slides>18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Seaford</vt:lpstr>
      <vt:lpstr>Wingdings</vt:lpstr>
      <vt:lpstr>LevelVTI</vt:lpstr>
      <vt:lpstr>Data assessment Sub-objective 1 and 2</vt:lpstr>
      <vt:lpstr>Research Aim</vt:lpstr>
      <vt:lpstr>Research questions and Subobjectives</vt:lpstr>
      <vt:lpstr>Introduction</vt:lpstr>
      <vt:lpstr>Workflow</vt:lpstr>
      <vt:lpstr>Validation tools</vt:lpstr>
      <vt:lpstr>Results</vt:lpstr>
      <vt:lpstr>&gt;Core zone in this case does not intersect with the Whlist point data</vt:lpstr>
      <vt:lpstr>&gt; Core zones with shapes that do not appear practical. &gt;Accurate  WHL points</vt:lpstr>
      <vt:lpstr>Example 3: Rock-art sites of tadrant acacus</vt:lpstr>
      <vt:lpstr>Example 4: Ferrara, city of the Renaissance and its Po Delta </vt:lpstr>
      <vt:lpstr>Example 5: Loire Valley &amp; Champagne hillsides</vt:lpstr>
      <vt:lpstr>Example 6: Magao Caves</vt:lpstr>
      <vt:lpstr>PowerPoint Presentation</vt:lpstr>
      <vt:lpstr>UNESCO Regions</vt:lpstr>
      <vt:lpstr>Supervisory Meetings  Pirouz</vt:lpstr>
      <vt:lpstr>Workflow (2WEEKS)</vt:lpstr>
      <vt:lpstr>State of Conservation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Moses Katontoka</dc:creator>
  <cp:lastModifiedBy>Moses Katontoka</cp:lastModifiedBy>
  <cp:revision>30</cp:revision>
  <dcterms:created xsi:type="dcterms:W3CDTF">2022-04-04T10:00:43Z</dcterms:created>
  <dcterms:modified xsi:type="dcterms:W3CDTF">2022-04-12T08:57:35Z</dcterms:modified>
</cp:coreProperties>
</file>